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D10F94-D6C6-477A-958A-C8179B4A7282}" type="datetimeFigureOut">
              <a:rPr lang="ru-RU"/>
              <a:pPr>
                <a:defRPr/>
              </a:pPr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14B17C-4774-4B53-A02F-8B11D96F9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32426C-AF3C-486A-92E7-F6D62CE5391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4CE07F-6692-4CCB-A8EB-96E80E37F93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ru-RU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7509E-0181-44D1-AE8A-22B630B33F84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altLang="ru-RU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CBAB06-BB13-4A58-B378-11854BA9E33A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altLang="ru-RU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C3E988-48FA-4D13-9BD6-0E1FDB812AA3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altLang="ru-RU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431992-7358-4EAB-80E0-443AFC104D7C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altLang="ru-RU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AFF1BA-C3FD-4EF2-A081-AA8F02B80851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altLang="ru-RU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868D9E-02F5-43B1-BE53-81E06C9135F7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altLang="ru-RU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16C98-DE85-4FD4-A27B-220248DD1050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altLang="ru-RU"/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98C9C-163E-448B-A896-A509F55A6CF7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altLang="ru-RU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E0D7B3-997E-488A-BF2B-5E7BF7A12590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altLang="ru-RU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E8D18C-DC67-4135-9B8D-9652415D747E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ru-R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45B47-B130-4421-A79D-DB81EE3087A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altLang="ru-RU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82C3C-E826-4550-8D62-95B5ADAC27F6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ru-R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5FFC96-8005-4612-A8CB-8841EF45BD4D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altLang="ru-RU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77809-19E9-404A-BB50-6010A6AC44AB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altLang="ru-RU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B5BABE-1300-4C37-A68E-B0A591C9C05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ru-RU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2D016A-BC5D-484B-A66F-2B6CC2EF0390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6BCDAB-FF05-430E-9756-BA6D48C3C187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altLang="ru-RU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FC510B-8ED2-4F9D-9B37-3AD2D222A1AA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altLang="ru-RU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168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68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168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7168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537115E-7F79-40AC-A120-1C311CC21142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7168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69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C97912-6889-4D7C-868C-5665A83A98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2616E-A54A-48A6-8569-DA7C604BC27D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C352-5781-4705-A948-48E8631EEA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4C570-4EC0-4043-B0B1-A687DD9870D3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31B91-53D2-494B-89B9-D9E9E0F690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FF439-E309-40D0-B93E-437D273B1DEE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11E73-1469-4911-9A43-3DDAC38AF6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2507A-D081-49FA-9171-084A74A7239A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29BF7-EC37-4917-98D4-9D3851D1F6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E03929-CC59-4B91-89CB-E6836A970E3F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B091C-6F7A-4937-9775-040DE29BB8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7274D-35CE-41B1-A699-B86D78393335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48131-376E-49A7-8CED-7952D9F04D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8DD005-9AB2-43AC-A53E-2702FDBABBB8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44AE3-CE50-4DE1-A6D7-C947FB584D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7E49D-5E40-4138-879C-49A4E184775F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7913D-8715-4850-8D4A-661DFC78EF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D8509-1454-465C-9C42-00E34978463A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0B7FA-F741-4D7B-87C0-590BF4923E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F5195-1320-49EE-897F-B74CE8CA7A47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D8347-521B-4B5C-A436-D9236B8659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065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066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7066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3D9DAD3-1C5A-4898-8FEB-24262C2A7E71}" type="datetimeFigureOut">
              <a:rPr lang="ru-RU"/>
              <a:pPr/>
              <a:t>04.04.2020</a:t>
            </a:fld>
            <a:endParaRPr lang="ru-RU"/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B34E15-85A3-492E-939B-3856A5AC32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827088" y="1700213"/>
            <a:ext cx="8001000" cy="2592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uk-UA" altLang="ru-RU" sz="3600" b="1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uk-UA" altLang="ru-RU" sz="3600" b="1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uk-UA" altLang="ru-RU" sz="3600" b="1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uk-UA" altLang="ru-RU" sz="3600" b="1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uk-UA" altLang="ru-RU" sz="3600" b="1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84438" y="4941888"/>
            <a:ext cx="6332537" cy="619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0"/>
          <a:lstStyle>
            <a:lvl1pPr marL="26988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988" algn="l"/>
                <a:tab pos="857250" algn="l"/>
                <a:tab pos="1771650" algn="l"/>
                <a:tab pos="2686050" algn="l"/>
                <a:tab pos="3600450" algn="l"/>
                <a:tab pos="4514850" algn="l"/>
                <a:tab pos="5429250" algn="l"/>
                <a:tab pos="6343650" algn="l"/>
                <a:tab pos="7258050" algn="l"/>
                <a:tab pos="8172450" algn="l"/>
                <a:tab pos="9086850" algn="l"/>
                <a:tab pos="10001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988" algn="l"/>
                <a:tab pos="857250" algn="l"/>
                <a:tab pos="1771650" algn="l"/>
                <a:tab pos="2686050" algn="l"/>
                <a:tab pos="3600450" algn="l"/>
                <a:tab pos="4514850" algn="l"/>
                <a:tab pos="5429250" algn="l"/>
                <a:tab pos="6343650" algn="l"/>
                <a:tab pos="7258050" algn="l"/>
                <a:tab pos="8172450" algn="l"/>
                <a:tab pos="9086850" algn="l"/>
                <a:tab pos="10001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988" algn="l"/>
                <a:tab pos="857250" algn="l"/>
                <a:tab pos="1771650" algn="l"/>
                <a:tab pos="2686050" algn="l"/>
                <a:tab pos="3600450" algn="l"/>
                <a:tab pos="4514850" algn="l"/>
                <a:tab pos="5429250" algn="l"/>
                <a:tab pos="6343650" algn="l"/>
                <a:tab pos="7258050" algn="l"/>
                <a:tab pos="8172450" algn="l"/>
                <a:tab pos="9086850" algn="l"/>
                <a:tab pos="10001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988" algn="l"/>
                <a:tab pos="857250" algn="l"/>
                <a:tab pos="1771650" algn="l"/>
                <a:tab pos="2686050" algn="l"/>
                <a:tab pos="3600450" algn="l"/>
                <a:tab pos="4514850" algn="l"/>
                <a:tab pos="5429250" algn="l"/>
                <a:tab pos="6343650" algn="l"/>
                <a:tab pos="7258050" algn="l"/>
                <a:tab pos="8172450" algn="l"/>
                <a:tab pos="9086850" algn="l"/>
                <a:tab pos="10001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988" algn="l"/>
                <a:tab pos="857250" algn="l"/>
                <a:tab pos="1771650" algn="l"/>
                <a:tab pos="2686050" algn="l"/>
                <a:tab pos="3600450" algn="l"/>
                <a:tab pos="4514850" algn="l"/>
                <a:tab pos="5429250" algn="l"/>
                <a:tab pos="6343650" algn="l"/>
                <a:tab pos="7258050" algn="l"/>
                <a:tab pos="8172450" algn="l"/>
                <a:tab pos="9086850" algn="l"/>
                <a:tab pos="10001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988" algn="l"/>
                <a:tab pos="857250" algn="l"/>
                <a:tab pos="1771650" algn="l"/>
                <a:tab pos="2686050" algn="l"/>
                <a:tab pos="3600450" algn="l"/>
                <a:tab pos="4514850" algn="l"/>
                <a:tab pos="5429250" algn="l"/>
                <a:tab pos="6343650" algn="l"/>
                <a:tab pos="7258050" algn="l"/>
                <a:tab pos="8172450" algn="l"/>
                <a:tab pos="9086850" algn="l"/>
                <a:tab pos="10001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988" algn="l"/>
                <a:tab pos="857250" algn="l"/>
                <a:tab pos="1771650" algn="l"/>
                <a:tab pos="2686050" algn="l"/>
                <a:tab pos="3600450" algn="l"/>
                <a:tab pos="4514850" algn="l"/>
                <a:tab pos="5429250" algn="l"/>
                <a:tab pos="6343650" algn="l"/>
                <a:tab pos="7258050" algn="l"/>
                <a:tab pos="8172450" algn="l"/>
                <a:tab pos="9086850" algn="l"/>
                <a:tab pos="10001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988" algn="l"/>
                <a:tab pos="857250" algn="l"/>
                <a:tab pos="1771650" algn="l"/>
                <a:tab pos="2686050" algn="l"/>
                <a:tab pos="3600450" algn="l"/>
                <a:tab pos="4514850" algn="l"/>
                <a:tab pos="5429250" algn="l"/>
                <a:tab pos="6343650" algn="l"/>
                <a:tab pos="7258050" algn="l"/>
                <a:tab pos="8172450" algn="l"/>
                <a:tab pos="9086850" algn="l"/>
                <a:tab pos="10001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988" algn="l"/>
                <a:tab pos="857250" algn="l"/>
                <a:tab pos="1771650" algn="l"/>
                <a:tab pos="2686050" algn="l"/>
                <a:tab pos="3600450" algn="l"/>
                <a:tab pos="4514850" algn="l"/>
                <a:tab pos="5429250" algn="l"/>
                <a:tab pos="6343650" algn="l"/>
                <a:tab pos="7258050" algn="l"/>
                <a:tab pos="8172450" algn="l"/>
                <a:tab pos="9086850" algn="l"/>
                <a:tab pos="10001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Лектор: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професор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Скрипнікова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Та</a:t>
            </a:r>
            <a:r>
              <a:rPr lang="uk-UA" alt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ї</a:t>
            </a:r>
            <a:r>
              <a:rPr lang="uk-UA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са</a:t>
            </a:r>
            <a:r>
              <a:rPr lang="en-US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alt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Петрівна</a:t>
            </a:r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Tx/>
              <a:buNone/>
              <a:defRPr/>
            </a:pPr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Tx/>
              <a:buNone/>
              <a:defRPr/>
            </a:pPr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2020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рік</a:t>
            </a:r>
            <a:endParaRPr lang="ru-RU" altLang="ru-RU" sz="1600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Tx/>
              <a:buNone/>
              <a:defRPr/>
            </a:pPr>
            <a:endParaRPr lang="en-US" alt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Tx/>
              <a:buNone/>
              <a:defRPr/>
            </a:pPr>
            <a:endParaRPr lang="en-US" altLang="ru-RU" sz="900" dirty="0" smtClean="0">
              <a:solidFill>
                <a:srgbClr val="4832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1116013" y="549275"/>
            <a:ext cx="64087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Міністерство охорони здоров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uk-UA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України</a:t>
            </a: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uk-UA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Українська медична стоматологічна академія</a:t>
            </a: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uk-UA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Кафедра післядипломної освіти лікарів-стоматологів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1116013" y="1916113"/>
            <a:ext cx="69119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800" b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Класифікація, клініка, діагностика,</a:t>
            </a:r>
          </a:p>
          <a:p>
            <a:pPr algn="ctr"/>
            <a:r>
              <a:rPr lang="uk-UA" altLang="ru-RU" sz="2800" b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лікування пульпіту у дорослих.</a:t>
            </a:r>
          </a:p>
          <a:p>
            <a:pPr algn="ctr"/>
            <a:r>
              <a:rPr lang="uk-UA" altLang="ru-RU" sz="2800" b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Помилки та ускладнення пов'язані з лікуванням пульпіту, їх попередження </a:t>
            </a:r>
          </a:p>
          <a:p>
            <a:pPr algn="ctr"/>
            <a:r>
              <a:rPr lang="uk-UA" altLang="ru-RU" sz="2800" b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 усунення</a:t>
            </a:r>
            <a:endParaRPr lang="ru-RU" sz="28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435100" y="142875"/>
            <a:ext cx="7499350" cy="1404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latin typeface="Calibri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138238" y="2646363"/>
            <a:ext cx="67183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5125" indent="-280988">
              <a:spcBef>
                <a:spcPts val="600"/>
              </a:spcBef>
              <a:buSzPct val="80000"/>
              <a:tabLst>
                <a:tab pos="36512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</a:t>
            </a:r>
            <a:endParaRPr lang="ru-RU" altLang="ru-RU" sz="4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139825" y="1882775"/>
            <a:ext cx="727392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-17457" rIns="0" bIns="-17457" anchor="ctr">
            <a:spAutoFit/>
          </a:bodyPr>
          <a:lstStyle/>
          <a:p>
            <a:r>
              <a:rPr lang="uk-UA" altLang="ru-RU" sz="3200">
                <a:latin typeface="Times New Roman" pitchFamily="18" charset="0"/>
                <a:cs typeface="Times New Roman" pitchFamily="18" charset="0"/>
              </a:rPr>
              <a:t>Методи дослідження по відношенню до запалення пульпи не завжди достатньо об'єктивні, інформативні, в деяких випадках провокаційні (зондування, холодові, теплові проби)</a:t>
            </a:r>
            <a:r>
              <a:rPr lang="en-GB" alt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1403350" y="476250"/>
            <a:ext cx="74977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ru-RU" altLang="ru-RU" dirty="0" err="1" smtClean="0">
                <a:solidFill>
                  <a:schemeClr val="tx1"/>
                </a:solidFill>
                <a:cs typeface="Times New Roman" pitchFamily="18" charset="0"/>
              </a:rPr>
              <a:t>Особливості</a:t>
            </a:r>
            <a:r>
              <a:rPr lang="ru-RU" altLang="ru-RU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/>
                </a:solidFill>
                <a:cs typeface="Times New Roman" pitchFamily="18" charset="0"/>
              </a:rPr>
              <a:t>перебігу</a:t>
            </a:r>
            <a:r>
              <a:rPr lang="ru-RU" altLang="ru-RU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/>
                </a:solidFill>
                <a:cs typeface="Times New Roman" pitchFamily="18" charset="0"/>
              </a:rPr>
              <a:t>пульпіту</a:t>
            </a:r>
            <a:r>
              <a:rPr lang="ru-RU" altLang="ru-RU" dirty="0" smtClean="0">
                <a:solidFill>
                  <a:schemeClr val="tx1"/>
                </a:solidFill>
                <a:cs typeface="Times New Roman" pitchFamily="18" charset="0"/>
              </a:rPr>
              <a:t> на </a:t>
            </a:r>
            <a:r>
              <a:rPr lang="ru-RU" altLang="ru-RU" dirty="0" err="1" smtClean="0">
                <a:solidFill>
                  <a:schemeClr val="tx1"/>
                </a:solidFill>
                <a:cs typeface="Times New Roman" pitchFamily="18" charset="0"/>
              </a:rPr>
              <a:t>сучасному</a:t>
            </a:r>
            <a:r>
              <a:rPr lang="ru-RU" altLang="ru-RU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/>
                </a:solidFill>
                <a:cs typeface="Times New Roman" pitchFamily="18" charset="0"/>
              </a:rPr>
              <a:t>етапі</a:t>
            </a:r>
            <a:r>
              <a:rPr lang="ru-RU" altLang="ru-RU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/>
                </a:solidFill>
                <a:cs typeface="Times New Roman" pitchFamily="18" charset="0"/>
              </a:rPr>
              <a:t>обумовлені</a:t>
            </a:r>
            <a:r>
              <a:rPr lang="ru-RU" altLang="ru-RU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  <a:r>
              <a:rPr lang="ru-RU" altLang="ru-RU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altLang="ru-RU" dirty="0" smtClean="0">
                <a:solidFill>
                  <a:schemeClr val="tx1"/>
                </a:solidFill>
                <a:latin typeface="+mn-lt"/>
              </a:rPr>
            </a:br>
            <a:endParaRPr lang="ru-RU" altLang="ru-RU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00113" y="1754188"/>
            <a:ext cx="8135937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герметичність пломбувального матеріалу;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можливість швидкого усунення болю при гострому пульпіті за рахунок прийому сильнодіючих знеболювальних, протизапальних засобів;</a:t>
            </a:r>
            <a:endParaRPr lang="ru-RU" altLang="ru-RU" sz="32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зміна фаз запалення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38175" lvl="1" indent="-234950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100000"/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8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435100" y="142875"/>
            <a:ext cx="7499350" cy="1404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latin typeface="Calibri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58900" y="1985963"/>
            <a:ext cx="7213600" cy="280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SzPct val="8000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</a:pPr>
            <a:r>
              <a:rPr lang="ru-RU" altLang="ru-RU" sz="4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Діагностика утруднена іррадіацією болю при гострих та загострених формах пульпіту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9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Позасиндромна діагностика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5125" indent="-280988">
              <a:lnSpc>
                <a:spcPct val="80000"/>
              </a:lnSpc>
              <a:spcBef>
                <a:spcPts val="600"/>
              </a:spcBef>
              <a:buSzPct val="8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Диференціальна діагностика: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карієс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гострий періодонтит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загострення хронічного періодонтиту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загострення пародонтиту (абсцес)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перикоронарит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гайморит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альвеоліт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невралгія трійчастого нерва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міофасціальний больовий синдром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травма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кардіо-дентальний синдром</a:t>
            </a:r>
          </a:p>
          <a:p>
            <a:pPr marL="365125" indent="-280988">
              <a:lnSpc>
                <a:spcPct val="8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захворювання крові (лейкоз)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14438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uk-UA" altLang="ru-RU" sz="3600">
              <a:solidFill>
                <a:srgbClr val="222222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altLang="ru-RU" sz="3600">
                <a:solidFill>
                  <a:srgbClr val="22222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Труднощі в діагностиці обумовлені</a:t>
            </a:r>
            <a:r>
              <a:rPr lang="en-GB" altLang="ru-RU" sz="36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39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143000" y="1268413"/>
            <a:ext cx="7605713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altLang="ru-RU" sz="280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2800">
                <a:solidFill>
                  <a:srgbClr val="22222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схожістю больового симптому при стоматологічних захворюваннях </a:t>
            </a:r>
          </a:p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2800">
                <a:solidFill>
                  <a:srgbClr val="22222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больовий симптом як частина синдрому (невралгія, гайморит, отит, неврит, лицьові болі і т.д.)</a:t>
            </a:r>
            <a:endParaRPr lang="ru-RU" altLang="ru-RU" sz="3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2800">
                <a:solidFill>
                  <a:srgbClr val="22222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індивідуальні відмінності в анатомії кореневих каналів і їх кількості</a:t>
            </a:r>
            <a:endParaRPr lang="uk-UA" altLang="ru-RU" sz="100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2800">
                <a:solidFill>
                  <a:srgbClr val="22222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обмеження можливості додаткових методів дослідження (ЕОД, рентгенографія, апекслокатор і т.д.)</a:t>
            </a:r>
            <a:endParaRPr lang="en-GB" altLang="ru-RU" sz="240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0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435100" y="142875"/>
            <a:ext cx="7499350" cy="1404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latin typeface="Calibri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143000" y="1447800"/>
            <a:ext cx="77914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54013">
              <a:spcBef>
                <a:spcPts val="600"/>
              </a:spcBef>
              <a:buSzPct val="8000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</a:pPr>
            <a:r>
              <a:rPr lang="ru-RU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Вибір методу лікування визначається в залежності від клінічної ситуації.</a:t>
            </a:r>
          </a:p>
          <a:p>
            <a:pPr indent="354013">
              <a:spcBef>
                <a:spcPts val="600"/>
              </a:spcBef>
              <a:buSzPct val="80000"/>
              <a:buFont typeface="Times New Roman" pitchFamily="18" charset="0"/>
              <a:buNone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 дорослому прийомі, як правило, екстирпаційний метод - вітальний, девітальний.</a:t>
            </a:r>
            <a:r>
              <a:rPr lang="en-GB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indent="354013">
              <a:spcBef>
                <a:spcPts val="600"/>
              </a:spcBef>
              <a:buSzPct val="80000"/>
              <a:buFont typeface="Times New Roman" pitchFamily="18" charset="0"/>
              <a:buNone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Перевага належить вітальному методу лікування.</a:t>
            </a:r>
            <a:r>
              <a:rPr lang="en-GB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indent="354013">
              <a:spcBef>
                <a:spcPts val="600"/>
              </a:spcBef>
              <a:buSzPct val="80000"/>
              <a:tabLst>
                <a:tab pos="547688" algn="l"/>
                <a:tab pos="1462088" algn="l"/>
                <a:tab pos="2376488" algn="l"/>
                <a:tab pos="3290888" algn="l"/>
                <a:tab pos="4205288" algn="l"/>
                <a:tab pos="5119688" algn="l"/>
                <a:tab pos="6034088" algn="l"/>
                <a:tab pos="6948488" algn="l"/>
                <a:tab pos="7862888" algn="l"/>
                <a:tab pos="8777288" algn="l"/>
                <a:tab pos="9691688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43000" y="1447800"/>
            <a:ext cx="77914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0988">
              <a:spcBef>
                <a:spcPts val="600"/>
              </a:spcBef>
              <a:buSzPct val="8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65125" indent="-280988"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комфорт для пацієнта та лікаря</a:t>
            </a:r>
          </a:p>
          <a:p>
            <a:pPr marL="365125" indent="-280988"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лікування в одне відвідування</a:t>
            </a:r>
          </a:p>
          <a:p>
            <a:pPr marL="365125" indent="-280988"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обмеження в додатковому інфікуванні кореневого каналу</a:t>
            </a:r>
            <a:r>
              <a:rPr lang="en-GB" altLang="ru-RU" sz="1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65125" indent="-280988"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результативність роботи для лікаря</a:t>
            </a:r>
            <a:r>
              <a:rPr lang="en-GB" altLang="ru-RU" sz="1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en-GB" altLang="ru-RU" sz="24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65125" indent="-280988"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65125" indent="-280988">
              <a:spcBef>
                <a:spcPts val="600"/>
              </a:spcBef>
              <a:buClr>
                <a:srgbClr val="513E1B"/>
              </a:buClr>
              <a:buSzPct val="80000"/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6551612" cy="1084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9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Переваги вітального методу: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9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Недоліки вітального методу: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071563" y="1406525"/>
            <a:ext cx="7786687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ризик ускладнень при проведенні анестезії (</a:t>
            </a:r>
            <a:r>
              <a:rPr lang="uk-UA" altLang="ru-RU" sz="24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непереносимість анестетика, дія вазоконстриктора, внутрішньосудинне введення</a:t>
            </a:r>
            <a:r>
              <a:rPr lang="en-GB" altLang="ru-RU" sz="9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 ін.);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кровотеча з каналу, яка може виникнути при відриві судинно-нервового пучка від тканин періодонта;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виникнення болю при накушуванні в результаті утворення гематоми у періапікальній ділянці;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відсутність реакцій пацієнта під час ендодонтичних маніпуляцій;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розвиток залишкового кореневого пульпіту.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9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Переваги девітального методу: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755650" y="1700213"/>
            <a:ext cx="7704138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282575">
              <a:lnSpc>
                <a:spcPct val="9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виключення алергічних реакцій на анестетики;</a:t>
            </a:r>
          </a:p>
          <a:p>
            <a:pPr marL="363538" indent="-282575">
              <a:lnSpc>
                <a:spcPct val="9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надання допомоги на черговому прийомі;</a:t>
            </a:r>
          </a:p>
          <a:p>
            <a:pPr marL="363538" indent="-282575">
              <a:lnSpc>
                <a:spcPct val="9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застосування при тяжкій соматичній патології або виражених формах захворювань порожнини рота (важкі форми пародонтиту, специфічні стоматити та ін.)</a:t>
            </a:r>
            <a:r>
              <a:rPr lang="uk-UA" altLang="ru-RU" sz="32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altLang="ru-RU" sz="10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GB" altLang="ru-RU" sz="24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63538" indent="-282575">
              <a:lnSpc>
                <a:spcPct val="90000"/>
              </a:lnSpc>
              <a:spcBef>
                <a:spcPts val="600"/>
              </a:spcBef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85875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3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Недоліки методу: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071563" y="1447800"/>
            <a:ext cx="79343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28257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solidFill>
                  <a:srgbClr val="22222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протипоказанням є: гострий гнійний пульпіт, хронічний гангренозний, реакція з боку періодонта;</a:t>
            </a:r>
            <a:r>
              <a:rPr lang="en-GB" altLang="ru-RU" sz="10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63538" indent="-28257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2 -3 візита;</a:t>
            </a:r>
          </a:p>
          <a:p>
            <a:pPr marL="363538" indent="-28257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можливість ускладнень з боку періодонта, слизової оболонки;</a:t>
            </a:r>
          </a:p>
          <a:p>
            <a:pPr marL="363538" indent="-28257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додаткове інфікування кореневих каналів.</a:t>
            </a:r>
          </a:p>
          <a:p>
            <a:pPr marL="363538" indent="-28257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0" y="107950"/>
            <a:ext cx="0" cy="24130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</p:spPr>
        <p:txBody>
          <a:bodyPr wrap="none" lIns="0" tIns="-17457" rIns="0" bIns="-17457" anchor="ctr">
            <a:spAutoFit/>
          </a:bodyPr>
          <a:lstStyle/>
          <a:p>
            <a:endParaRPr lang="en-GB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85813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altLang="ru-RU" sz="43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План лекції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Актуальність теми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Класифікація пульпіту в стандартах надання стоматологічної допомоги населенню України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Етіологія пульпіту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Методи дослідження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Клінічні випадки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Методи лікування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uk-UA" sz="1500">
                <a:latin typeface="Times New Roman" pitchFamily="18" charset="0"/>
                <a:cs typeface="Times New Roman" pitchFamily="18" charset="0"/>
              </a:rPr>
              <a:t>Стоматологія : у 2 кн.:підручник. Кн.2/ М.М.Рожко, І.І. Кириленко, О.Г. Денисенко та ін.; за ред. М.М.Рожка. – 2-е вид. – К.:ВСВ “Медицина”, 2018. – 992с.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uk-UA" sz="1500">
                <a:latin typeface="Times New Roman" pitchFamily="18" charset="0"/>
                <a:cs typeface="Times New Roman" pitchFamily="18" charset="0"/>
              </a:rPr>
              <a:t> Стандарти надання стоматологічної допомоги населенню України. – Т.1. – Терапевтична стоматологія. – Полтава, 2009. -156 с.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uk-UA" sz="1500">
                <a:latin typeface="Times New Roman" pitchFamily="18" charset="0"/>
                <a:cs typeface="Times New Roman" pitchFamily="18" charset="0"/>
              </a:rPr>
              <a:t>Скрипникова Т.П., Просандеева Г.Ф., Скрипников П.Н. Клиническая эндодонтия. Воспаление пульпы и периодонта. Пособие для врачей-стоматологов (раздел 2-3). – Полтава, 2001.-  40 с.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Семиотика одонтопатологии : учебно-методическое пособие для иностранных студентов стомат. фак. высших учеб. заведений IV уровня аккредитации / И.Я. Марченко, М.А. Шундрик, З.Ю. Назаренко; под ред. Е.В. Ковалева ; МЗ Украины, УМСА, Кафедра пропедевтики терапевтической стоматологии. - Полтава : АСМИ, 2015. - 203 с. </a:t>
            </a:r>
            <a:endParaRPr lang="uk-UA" sz="150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500">
                <a:latin typeface="Times New Roman" pitchFamily="18" charset="0"/>
                <a:cs typeface="Times New Roman" pitchFamily="18" charset="0"/>
              </a:rPr>
              <a:t>Семіологія в стоматології : Навч. пос. / М.Я. Нідзельський, Є.Г. Шиян, М.Д. Король та ін. – Полтава : ФОП Мирон І.А., 2017. – 188 с.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uk-UA" sz="1500">
                <a:latin typeface="Times New Roman" pitchFamily="18" charset="0"/>
              </a:rPr>
              <a:t>Терапевтична стоматологія для лікарів-інтернів. Частина 1. Карієс та його ускладнення [Текст]: навч. посіб. / П.М. Скрипников, К.О. Удальцова-Гродзинська, В.І. Шинкевич та ін. – Полтава: ТОВ “АСМІ”, 2018.- 278 с.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uk-UA" sz="1500">
                <a:latin typeface="Times New Roman" pitchFamily="18" charset="0"/>
                <a:cs typeface="Times New Roman" pitchFamily="18" charset="0"/>
              </a:rPr>
              <a:t>Югов  В.К., Скрипнікова Т.П. Променева діагностика в ендодонтії. Навчальний посібник.– Полтава, 2015. – 192 с.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uk-UA" sz="15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ru-RU" sz="15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2"/>
          <p:cNvSpPr txBox="1">
            <a:spLocks noChangeArrowheads="1"/>
          </p:cNvSpPr>
          <p:nvPr/>
        </p:nvSpPr>
        <p:spPr bwMode="auto">
          <a:xfrm>
            <a:off x="928688" y="2857500"/>
            <a:ext cx="74977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800" b="1" i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Дякую за увагу!</a:t>
            </a:r>
          </a:p>
        </p:txBody>
      </p:sp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latin typeface="Calibri" pitchFamily="34" charset="0"/>
            </a:endParaRP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858838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3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Актуальність теми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71550" y="1643063"/>
            <a:ext cx="7962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6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Згідно проведених досліджень поширеність пульпіту становить від 14 до 20% в одонтопатологіі. </a:t>
            </a:r>
          </a:p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6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Однак, цей відсоток відносний і залежить від багатьох факторів:</a:t>
            </a:r>
            <a:endParaRPr lang="ru-RU" altLang="ru-RU" sz="36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684213" y="1214438"/>
            <a:ext cx="8250237" cy="503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altLang="ru-RU" sz="3200">
              <a:latin typeface="Times New Roman" pitchFamily="18" charset="0"/>
              <a:cs typeface="Times New Roman" pitchFamily="18" charset="0"/>
            </a:endParaRP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санація організованих колективів (школи, ПТУ, технікуми, інститути, заводи, фабрики і т.д.);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санація пацієнтів перед плановими оперативними втручаннями;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санація пацієнтів із загальносоматичними захворюваннями (ендокринні захворювання, захворювання нирок, СС патологія і т.д)</a:t>
            </a: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58838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3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Актуальність теми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altLang="ru-RU" sz="43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Класифікації пульпіту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00125" y="14478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 стандартах надання стоматологічної допомоги населенню України пульпіт (МКХ -К.04.0 - 04.3). Представлений як: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гіперемія пульпи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гострий обмежений пульпіт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гострий дифузний пульпіт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гострий гнійний пульпіт</a:t>
            </a:r>
            <a:endParaRPr lang="ru-RU" altLang="ru-RU" sz="32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435100" y="142875"/>
            <a:ext cx="7499350" cy="1404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latin typeface="Calibri" pitchFamily="34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55650" y="1447800"/>
            <a:ext cx="8178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хронічний фіброзний пульпіт, період ремісії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хронічний фіброзний пульпіт, період загострення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хронічний гіпертрофічний пульпіт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хронічний гангренозний пульпіт</a:t>
            </a: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altLang="ru-RU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пульпіт, ускладнений періодонтитом</a:t>
            </a:r>
            <a:endParaRPr lang="ru-RU" altLang="ru-RU" sz="32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200" i="1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63538" indent="-282575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200" i="1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435100" y="142875"/>
            <a:ext cx="7499350" cy="1404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latin typeface="Calibri" pitchFamily="34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7561263" cy="551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5125" indent="-280988" algn="ctr">
              <a:spcBef>
                <a:spcPts val="600"/>
              </a:spcBef>
              <a:buSzPct val="8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2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Недоліки цієї класифікації:</a:t>
            </a:r>
          </a:p>
          <a:p>
            <a:pPr marL="365125" indent="-280988">
              <a:spcBef>
                <a:spcPts val="600"/>
              </a:spcBef>
              <a:buClr>
                <a:srgbClr val="94B6D2"/>
              </a:buClr>
              <a:buSzPct val="80000"/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65125" indent="-280988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всі хронічні форми пульпіту можуть мати загострення;</a:t>
            </a:r>
          </a:p>
          <a:p>
            <a:pPr marL="365125" indent="-280988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не виділено конкрементозний пульпіт;</a:t>
            </a:r>
          </a:p>
          <a:p>
            <a:pPr marL="365125" indent="-280988">
              <a:spcBef>
                <a:spcPts val="600"/>
              </a:spcBef>
              <a:spcAft>
                <a:spcPts val="600"/>
              </a:spcAft>
              <a:buClr>
                <a:srgbClr val="513E1B"/>
              </a:buClr>
              <a:buSzPct val="80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не вказано вид періодонтиту, який супроводжує пульпіт</a:t>
            </a:r>
          </a:p>
          <a:p>
            <a:pPr marL="365125" indent="-280988">
              <a:spcBef>
                <a:spcPts val="600"/>
              </a:spcBef>
              <a:buClr>
                <a:srgbClr val="94B6D2"/>
              </a:buClr>
              <a:buSzPct val="80000"/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65125" indent="-280988">
              <a:spcBef>
                <a:spcPts val="600"/>
              </a:spcBef>
              <a:buClr>
                <a:srgbClr val="94B6D2"/>
              </a:buClr>
              <a:buSzPct val="80000"/>
              <a:buFont typeface="Wingdings 2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071563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3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Методи дослідження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суб‘єктивний метод ( опитування)</a:t>
            </a:r>
          </a:p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об‘єктивний метод </a:t>
            </a: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огляд</a:t>
            </a: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зондування</a:t>
            </a: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перкусія</a:t>
            </a: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пальпація	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	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435100" y="142875"/>
            <a:ext cx="7499350" cy="1404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latin typeface="Calibri" pitchFamily="34" charset="0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84213" y="692150"/>
            <a:ext cx="7200900" cy="541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63538" indent="-282575">
              <a:spcBef>
                <a:spcPts val="600"/>
              </a:spcBef>
              <a:buClr>
                <a:srgbClr val="513E1B"/>
              </a:buClr>
              <a:buSzPct val="80000"/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додаткові методи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холодові проби</a:t>
            </a: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теплові проби</a:t>
            </a: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електроодонтодіагностика </a:t>
            </a: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анестезія, як тест </a:t>
            </a: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трансілюмінація</a:t>
            </a:r>
          </a:p>
          <a:p>
            <a:pPr marL="884238" lvl="2">
              <a:spcBef>
                <a:spcPts val="600"/>
              </a:spcBef>
              <a:buClr>
                <a:srgbClr val="513E1B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рентгенографія</a:t>
            </a:r>
          </a:p>
          <a:p>
            <a:pPr marL="884238" lvl="2">
              <a:spcBef>
                <a:spcPts val="600"/>
              </a:spcBef>
              <a:buClr>
                <a:srgbClr val="DD8047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84238" lvl="2">
              <a:spcBef>
                <a:spcPts val="600"/>
              </a:spcBef>
              <a:buClr>
                <a:srgbClr val="DD8047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94</TotalTime>
  <Words>665</Words>
  <Application>Microsoft Office PowerPoint</Application>
  <PresentationFormat>Экран (4:3)</PresentationFormat>
  <Paragraphs>147</Paragraphs>
  <Slides>21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Times New Roman</vt:lpstr>
      <vt:lpstr>Verdana</vt:lpstr>
      <vt:lpstr>Wingdings</vt:lpstr>
      <vt:lpstr>Calibri</vt:lpstr>
      <vt:lpstr>Arial Unicode MS</vt:lpstr>
      <vt:lpstr>Wingdings 2</vt:lpstr>
      <vt:lpstr>Затмение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Література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</dc:creator>
  <cp:lastModifiedBy>U</cp:lastModifiedBy>
  <cp:revision>15</cp:revision>
  <dcterms:created xsi:type="dcterms:W3CDTF">2020-04-02T09:31:55Z</dcterms:created>
  <dcterms:modified xsi:type="dcterms:W3CDTF">2020-04-04T05:45:28Z</dcterms:modified>
</cp:coreProperties>
</file>